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8" r:id="rId10"/>
    <p:sldId id="279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" y="62388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" y="32845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92D1-C5F8-4C74-8907-5651606DA21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E03-9154-4DEF-BBAC-259BAA13F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4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92D1-C5F8-4C74-8907-5651606DA21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E03-9154-4DEF-BBAC-259BAA13F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2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92D1-C5F8-4C74-8907-5651606DA21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E03-9154-4DEF-BBAC-259BAA13F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7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320675"/>
            <a:ext cx="6362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817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92D1-C5F8-4C74-8907-5651606DA21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E03-9154-4DEF-BBAC-259BAA13F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92D1-C5F8-4C74-8907-5651606DA21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E03-9154-4DEF-BBAC-259BAA13F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4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92D1-C5F8-4C74-8907-5651606DA21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E03-9154-4DEF-BBAC-259BAA13F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34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92D1-C5F8-4C74-8907-5651606DA21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E03-9154-4DEF-BBAC-259BAA13F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92D1-C5F8-4C74-8907-5651606DA21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E03-9154-4DEF-BBAC-259BAA13F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2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92D1-C5F8-4C74-8907-5651606DA21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E03-9154-4DEF-BBAC-259BAA13F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6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92D1-C5F8-4C74-8907-5651606DA21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E03-9154-4DEF-BBAC-259BAA13F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6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92D1-C5F8-4C74-8907-5651606DA21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3E03-9154-4DEF-BBAC-259BAA13F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38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292D1-C5F8-4C74-8907-5651606DA21D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73E03-9154-4DEF-BBAC-259BAA13F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09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138" y="2137893"/>
            <a:ext cx="7122196" cy="1539763"/>
          </a:xfrm>
        </p:spPr>
        <p:txBody>
          <a:bodyPr>
            <a:normAutofit/>
          </a:bodyPr>
          <a:lstStyle/>
          <a:p>
            <a:r>
              <a:rPr lang="sr-Latn-RS" sz="40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IZVOZ VINA U EU</a:t>
            </a:r>
            <a:endParaRPr lang="en-US" sz="40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499278"/>
            <a:ext cx="7392473" cy="1358722"/>
          </a:xfrm>
        </p:spPr>
        <p:txBody>
          <a:bodyPr>
            <a:normAutofit/>
          </a:bodyPr>
          <a:lstStyle/>
          <a:p>
            <a:pPr algn="l"/>
            <a:r>
              <a:rPr lang="sr-Latn-RS" sz="20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DRAGICA SAMARDŽIĆ</a:t>
            </a:r>
          </a:p>
          <a:p>
            <a:pPr algn="l"/>
            <a:r>
              <a:rPr lang="sr-Latn-RS" sz="20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PRIVREDNA KOMORA VOJVODINE</a:t>
            </a:r>
          </a:p>
          <a:p>
            <a:pPr algn="l"/>
            <a:r>
              <a:rPr lang="sr-Latn-RS" sz="20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SREMSKI KARLOVCI, 14.FEBRUAR 2017.</a:t>
            </a:r>
            <a:endParaRPr lang="en-US" sz="20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744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171773"/>
              </p:ext>
            </p:extLst>
          </p:nvPr>
        </p:nvGraphicFramePr>
        <p:xfrm>
          <a:off x="576624" y="2228962"/>
          <a:ext cx="5754370" cy="3391986"/>
        </p:xfrm>
        <a:graphic>
          <a:graphicData uri="http://schemas.openxmlformats.org/drawingml/2006/table">
            <a:tbl>
              <a:tblPr firstRow="1" firstCol="1" bandRow="1"/>
              <a:tblGrid>
                <a:gridCol w="1917700">
                  <a:extLst>
                    <a:ext uri="{9D8B030D-6E8A-4147-A177-3AD203B41FA5}">
                      <a16:colId xmlns:a16="http://schemas.microsoft.com/office/drawing/2014/main" val="1841000922"/>
                    </a:ext>
                  </a:extLst>
                </a:gridCol>
                <a:gridCol w="1918335">
                  <a:extLst>
                    <a:ext uri="{9D8B030D-6E8A-4147-A177-3AD203B41FA5}">
                      <a16:colId xmlns:a16="http://schemas.microsoft.com/office/drawing/2014/main" val="1793317698"/>
                    </a:ext>
                  </a:extLst>
                </a:gridCol>
                <a:gridCol w="1918335">
                  <a:extLst>
                    <a:ext uri="{9D8B030D-6E8A-4147-A177-3AD203B41FA5}">
                      <a16:colId xmlns:a16="http://schemas.microsoft.com/office/drawing/2014/main" val="18318183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Zemlja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Izvoz - Iznos (USD)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Izvoz – Neto Litar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4387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Austrija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119.784</a:t>
                      </a:r>
                      <a:endParaRPr lang="sr-Latn-R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56.298</a:t>
                      </a:r>
                      <a:endParaRPr lang="sr-Latn-R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8581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Belgija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7.625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1.405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8635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Češka Republika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16.497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3.377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6852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Francuska 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10.727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4.817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813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Hrvatska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321.870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139.469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581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Italija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186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70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2907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Madjarska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46.504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8.575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19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Nemačka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31.737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6.534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543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Poljska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10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10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487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Slovenija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193.288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27.845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35796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Velika Britanija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3.204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567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477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751.432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248.965</a:t>
                      </a:r>
                      <a:endParaRPr lang="sr-Latn-R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763642"/>
                  </a:ext>
                </a:extLst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2459" y="171819"/>
            <a:ext cx="6362700" cy="13255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Latn-RS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Izvoz vina iz Vojvodine u EU  </a:t>
            </a:r>
            <a:br>
              <a:rPr lang="sr-Latn-RS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r-Latn-RS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januar-decembar 2016.</a:t>
            </a:r>
            <a:endParaRPr lang="sr-Latn-RS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47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Izvoz vina iz AP Vojvodine u EU </a:t>
            </a:r>
            <a:br>
              <a:rPr lang="sr-Latn-R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sr-Latn-R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januar-decembar 2016.</a:t>
            </a:r>
            <a:endParaRPr lang="en-US" sz="3600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24870"/>
            <a:ext cx="6381750" cy="4351338"/>
          </a:xfrm>
        </p:spPr>
        <p:txBody>
          <a:bodyPr anchor="ctr"/>
          <a:lstStyle/>
          <a:p>
            <a: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  <a:t>Ukupna vrednost izvoza vina  4.371.683 USD</a:t>
            </a:r>
            <a:endParaRPr lang="en-US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  <a:t>Ukupna vrednost izvoza vina u EU 751.432 USD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775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0675"/>
            <a:ext cx="6381750" cy="2409646"/>
          </a:xfrm>
        </p:spPr>
        <p:txBody>
          <a:bodyPr>
            <a:noAutofit/>
          </a:bodyPr>
          <a:lstStyle/>
          <a:p>
            <a:r>
              <a:rPr lang="sr-Latn-R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Za izvoz vina u EU neophodno je da dato vino prati </a:t>
            </a:r>
            <a:br>
              <a:rPr lang="sr-Latn-R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sr-Latn-R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VI 1 obrazac </a:t>
            </a:r>
            <a:r>
              <a:rPr lang="sr-Latn-RS" sz="32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(Propisan Uredbom Komisije (EK) 555/2008</a:t>
            </a:r>
            <a:endParaRPr lang="en-US" sz="3200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2730321"/>
            <a:ext cx="6804838" cy="3936293"/>
          </a:xfrm>
        </p:spPr>
        <p:txBody>
          <a:bodyPr>
            <a:noAutofit/>
          </a:bodyPr>
          <a:lstStyle/>
          <a:p>
            <a:r>
              <a:rPr lang="sr-Latn-R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VI 1 Obrazac popunjavaju laboratorije ovlašćene od strane Ministarstva poljoprivrede i zaštite životne sredine R.Srbije</a:t>
            </a:r>
            <a:br>
              <a:rPr lang="sr-Latn-R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sr-Latn-R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(www.mpzzs.gov.rs</a:t>
            </a:r>
            <a:r>
              <a:rPr lang="en-U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)</a:t>
            </a:r>
            <a:br>
              <a:rPr lang="sr-Latn-R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sr-Latn-R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Ovlašćene laboratorije u Vojvodini:</a:t>
            </a:r>
            <a:br>
              <a:rPr lang="sr-Latn-R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sr-Latn-R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Univerzitet u Novom Sadu, Tehnološki fakultet</a:t>
            </a:r>
            <a:br>
              <a:rPr lang="sr-Latn-R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sr-Latn-R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SP Laboratorija u Bečeju</a:t>
            </a:r>
            <a:br>
              <a:rPr lang="sr-Latn-R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sr-Latn-R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Enološka stanica u Vršcu</a:t>
            </a:r>
            <a:endParaRPr lang="en-US" sz="22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Nakon analize vina i popunjavanja VI1 obrasca, tačku 9.(kojom se garantuje da je vino proizvedeno u skladu sa OIV enološkim postupcima i ograničenjima)</a:t>
            </a:r>
            <a:br>
              <a:rPr lang="sr-Latn-R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sr-Latn-RS" sz="22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potpisuju i overavaju poljoprivredni inspektori</a:t>
            </a:r>
            <a:endParaRPr lang="en-US" sz="22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027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430" y="2156473"/>
            <a:ext cx="6272190" cy="2387600"/>
          </a:xfrm>
        </p:spPr>
        <p:txBody>
          <a:bodyPr anchor="ctr">
            <a:normAutofit/>
          </a:bodyPr>
          <a:lstStyle/>
          <a:p>
            <a:r>
              <a:rPr lang="sr-Latn-RS" sz="48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HVALA NA PAŽNJI</a:t>
            </a:r>
            <a:endParaRPr lang="en-US" sz="48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808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Robna razmena AP Vojvodine u 2016.godini</a:t>
            </a:r>
            <a:r>
              <a:rPr lang="en-U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:</a:t>
            </a:r>
            <a:r>
              <a:rPr lang="sr-Latn-R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05929"/>
            <a:ext cx="6381750" cy="4351338"/>
          </a:xfrm>
        </p:spPr>
        <p:txBody>
          <a:bodyPr anchor="ctr">
            <a:norm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  <a:t>Ukupno</a:t>
            </a:r>
            <a:r>
              <a:rPr lang="en-US" dirty="0">
                <a:solidFill>
                  <a:srgbClr val="FF0000"/>
                </a:solidFill>
                <a:latin typeface="Baskerville Old Face" panose="02020602080505020303" pitchFamily="18" charset="0"/>
              </a:rPr>
              <a:t> 6,</a:t>
            </a:r>
            <a: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  <a:t>1  </a:t>
            </a:r>
            <a:r>
              <a:rPr lang="en-US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mlrd</a:t>
            </a:r>
            <a:r>
              <a:rPr lang="en-US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Baskerville Old Face" panose="02020602080505020303" pitchFamily="18" charset="0"/>
              </a:rPr>
              <a:t>USD </a:t>
            </a:r>
            <a: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Baskerville Old Face" panose="02020602080505020303" pitchFamily="18" charset="0"/>
              </a:rPr>
              <a:t>62,4%</a:t>
            </a:r>
            <a: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  <a:t>)</a:t>
            </a:r>
            <a:b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  <a:t>- 3,4 mlrd USD izvoza (71,0%)</a:t>
            </a:r>
            <a:b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  <a:t>- 2,7 mlrd USD uvoza (54,2%)</a:t>
            </a:r>
            <a:b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  <a:t>- suficit 667,9 mil USD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64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Značajna uloga države u razvoju vinogradarstva i vinarstva: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8504"/>
            <a:ext cx="6381750" cy="4351338"/>
          </a:xfrm>
        </p:spPr>
        <p:txBody>
          <a:bodyPr anchor="ctr">
            <a:normAutofit/>
          </a:bodyPr>
          <a:lstStyle/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Subvencije države za podizanje novih zasada, kupovinu opreme </a:t>
            </a:r>
            <a:b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i unapredjenje kvaliteta vina</a:t>
            </a:r>
            <a:endParaRPr lang="en-US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Donošenje zakonodavne regulative usaglašene sa regulativama EU</a:t>
            </a:r>
            <a:b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(Zakona o vinu i svih pratećih akata)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7794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Spisak važećih pravilnika donetih na osnovu Zakona o vinu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12747"/>
            <a:ext cx="6903076" cy="4351338"/>
          </a:xfrm>
        </p:spPr>
        <p:txBody>
          <a:bodyPr>
            <a:noAutofit/>
          </a:bodyPr>
          <a:lstStyle/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sadržini i načinu vodjenja Vinogradarskog registra, kao i o obrascu zahteva za upis u vinogradarski registar</a:t>
            </a:r>
            <a:endParaRPr lang="en-US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tehničkim i kadrovskim uslovima koje treba da ispunjava stručna organizacija za vodjenje Vinogradarskog registra, kao i o metodama obavljanja poslova vezanih za Vinogradarski registar</a:t>
            </a:r>
            <a:endParaRPr lang="en-US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bližim uslovima u pogledu objekata, prostorija, tehničkih uslova, opreme, sudova i uredjaja, kao i stručnog kadra koje mora da ispunjava proizvodjač šire, kljuka i vina koji se koriste u proizvodnji vina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9528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Spisak važećih pravilnika donetih na osnovu Zakona o vinu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67291"/>
            <a:ext cx="7545946" cy="4351338"/>
          </a:xfrm>
        </p:spPr>
        <p:txBody>
          <a:bodyPr>
            <a:noAutofit/>
          </a:bodyPr>
          <a:lstStyle/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izgledu, sadržini i načinu isticanja evidencione markice za vino sa geografskim poreklom</a:t>
            </a:r>
            <a:endParaRPr lang="en-US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sadržini i načinu vodjenja Vinarskog registra, kao i o obrascu zahteva za upis u Vinarski registar</a:t>
            </a:r>
            <a:endParaRPr lang="en-US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načinu i postupku proizvodnje i o kvalitetu stonih vina, kao i vina sa geografskim poreklom</a:t>
            </a:r>
            <a:endParaRPr lang="en-US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uslovima koje mora da ispunjava ovlašćena laboratorija za ispitivanje kvaliteta šire, vina i drugih proizvoda u pogledu tehničke i profesionalne osposobljenosti, referentnih metoda za fizičko-hemijske i mikrobiološke analize vina, kao i senzornog ocenjivanja</a:t>
            </a:r>
            <a:b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309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Spisak važećih pravilnika donetih na osnovu Zakona o vinu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38502"/>
            <a:ext cx="7545946" cy="4351338"/>
          </a:xfrm>
        </p:spPr>
        <p:txBody>
          <a:bodyPr>
            <a:noAutofit/>
          </a:bodyPr>
          <a:lstStyle/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listi ocenjivača vina i visini nadoknade za rad ocenjivača</a:t>
            </a:r>
            <a:endParaRPr lang="en-US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načinu pakovanja, deklarisanja i obeležavanja mirnog vina, nekih specijalnih vina i drugih proizvoda u proizvodnji i prometu</a:t>
            </a:r>
            <a:endParaRPr lang="en-US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uslovima za priznavanje, postupku priznava</a:t>
            </a:r>
            <a:r>
              <a:rPr lang="sr-Latn-RS" sz="2400" dirty="0">
                <a:solidFill>
                  <a:schemeClr val="bg1"/>
                </a:solidFill>
                <a:latin typeface="Baskerville Old Face" panose="02020602080505020303" pitchFamily="18" charset="0"/>
              </a:rPr>
              <a:t>nja</a:t>
            </a:r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oznaka za mirna vina i nekih specijalnih vina sa geografskim poreklom, kao i o načinu proizvodnje i obeležavanja mirnih vina i nekih specijalnih vina sa geografskim poreklom</a:t>
            </a:r>
            <a:endParaRPr lang="en-US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parametrima i metodama za analizu i utvrdjivanje kvaliteta šire, vina i drugih proizvoda od groždja, šire, kljuka i vina koji se koriste u proizvodnji vina</a:t>
            </a:r>
            <a:b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sz="24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348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Spisak važećih pravilnika donetih na osnovu Zakona o vinu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67291"/>
            <a:ext cx="7096259" cy="4351338"/>
          </a:xfrm>
        </p:spPr>
        <p:txBody>
          <a:bodyPr>
            <a:noAutofit/>
          </a:bodyPr>
          <a:lstStyle/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enološkim postupcima i enološkim sredstvima za proizvodnju šire, vina i drugih proizvoda</a:t>
            </a:r>
            <a:endParaRPr lang="en-US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rejonizaciji vinogradarskih geografskih proizvodnih područja Srbije</a:t>
            </a:r>
            <a:endParaRPr lang="en-US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postupku i metodama senzornog ocenjivanja vina, načinu obuke i provere stručne osposobljenosti senzornih ocenjivača</a:t>
            </a:r>
            <a:endParaRPr lang="en-US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zahtevima za proizvodnju i promet aromatizovanih vina</a:t>
            </a:r>
            <a:endParaRPr lang="en-US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zaštiti geografskog porekla vina i rakije</a:t>
            </a:r>
            <a:endParaRPr lang="en-US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sz="2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Pravilnik o kvalitetu i drugim zahtevima za vino</a:t>
            </a:r>
            <a:endParaRPr lang="en-US" sz="2400" dirty="0">
              <a:latin typeface="Baskerville Old Face" panose="020206020805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645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Sporazum o stabilizaciji i pridruživanju EU</a:t>
            </a:r>
            <a:r>
              <a:rPr lang="en-U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:</a:t>
            </a:r>
            <a:endParaRPr lang="en-US" sz="3600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2898"/>
            <a:ext cx="6381750" cy="435133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Pravni okvir za odnose R.Srbije i Evropske unije sve do momenta stupanja naše zemlje u EU</a:t>
            </a:r>
            <a:endParaRPr lang="en-US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sr-Latn-RS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Predvideo slobodnu trgovinu izemdju Srbije i EU i ukidanje carina u poslovanju</a:t>
            </a:r>
            <a:endParaRPr lang="en-US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43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Propisana kvota za izvoz vina u EU iznosi:</a:t>
            </a:r>
            <a:endParaRPr lang="en-US" sz="3600" dirty="0">
              <a:latin typeface="Baskerville Old Face" panose="02020602080505020303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030973"/>
              </p:ext>
            </p:extLst>
          </p:nvPr>
        </p:nvGraphicFramePr>
        <p:xfrm>
          <a:off x="404037" y="2594344"/>
          <a:ext cx="6496493" cy="2158411"/>
        </p:xfrm>
        <a:graphic>
          <a:graphicData uri="http://schemas.openxmlformats.org/drawingml/2006/table">
            <a:tbl>
              <a:tblPr firstRow="1" firstCol="1" bandRow="1"/>
              <a:tblGrid>
                <a:gridCol w="1623764">
                  <a:extLst>
                    <a:ext uri="{9D8B030D-6E8A-4147-A177-3AD203B41FA5}">
                      <a16:colId xmlns:a16="http://schemas.microsoft.com/office/drawing/2014/main" val="4078775667"/>
                    </a:ext>
                  </a:extLst>
                </a:gridCol>
                <a:gridCol w="2234558">
                  <a:extLst>
                    <a:ext uri="{9D8B030D-6E8A-4147-A177-3AD203B41FA5}">
                      <a16:colId xmlns:a16="http://schemas.microsoft.com/office/drawing/2014/main" val="207248073"/>
                    </a:ext>
                  </a:extLst>
                </a:gridCol>
                <a:gridCol w="1291468">
                  <a:extLst>
                    <a:ext uri="{9D8B030D-6E8A-4147-A177-3AD203B41FA5}">
                      <a16:colId xmlns:a16="http://schemas.microsoft.com/office/drawing/2014/main" val="1918706774"/>
                    </a:ext>
                  </a:extLst>
                </a:gridCol>
                <a:gridCol w="1346703">
                  <a:extLst>
                    <a:ext uri="{9D8B030D-6E8A-4147-A177-3AD203B41FA5}">
                      <a16:colId xmlns:a16="http://schemas.microsoft.com/office/drawing/2014/main" val="1851506146"/>
                    </a:ext>
                  </a:extLst>
                </a:gridCol>
              </a:tblGrid>
              <a:tr h="867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Tarifna oznaka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Opis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Primenjena stopa carine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Količina (hl)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6401322"/>
                  </a:ext>
                </a:extLst>
              </a:tr>
              <a:tr h="867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 2204 10</a:t>
                      </a:r>
                      <a:endParaRPr lang="sr-Latn-R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 2204 21</a:t>
                      </a:r>
                      <a:endParaRPr lang="sr-Latn-R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Kvalitetno penušavo vino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Vino od svežeg groždja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slobodno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53.000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772019"/>
                  </a:ext>
                </a:extLst>
              </a:tr>
              <a:tr h="4237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Vino od svežeg groždja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Slobodno</a:t>
                      </a:r>
                      <a:endParaRPr lang="sr-Latn-R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10.000</a:t>
                      </a:r>
                      <a:endParaRPr lang="sr-Latn-R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711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436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630</Words>
  <Application>Microsoft Office PowerPoint</Application>
  <PresentationFormat>Widescreen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Baskerville Old Face</vt:lpstr>
      <vt:lpstr>Calibri</vt:lpstr>
      <vt:lpstr>Calibri Light</vt:lpstr>
      <vt:lpstr>Times New Roman</vt:lpstr>
      <vt:lpstr>Office Theme</vt:lpstr>
      <vt:lpstr>IZVOZ VINA U EU</vt:lpstr>
      <vt:lpstr>Robna razmena AP Vojvodine u 2016.godini: </vt:lpstr>
      <vt:lpstr>Značajna uloga države u razvoju vinogradarstva i vinarstva:</vt:lpstr>
      <vt:lpstr>Spisak važećih pravilnika donetih na osnovu Zakona o vinu</vt:lpstr>
      <vt:lpstr>Spisak važećih pravilnika donetih na osnovu Zakona o vinu</vt:lpstr>
      <vt:lpstr>Spisak važećih pravilnika donetih na osnovu Zakona o vinu</vt:lpstr>
      <vt:lpstr>Spisak važećih pravilnika donetih na osnovu Zakona o vinu</vt:lpstr>
      <vt:lpstr>Sporazum o stabilizaciji i pridruživanju EU:</vt:lpstr>
      <vt:lpstr>Propisana kvota za izvoz vina u EU iznosi:</vt:lpstr>
      <vt:lpstr>Izvoz vina iz Vojvodine u EU   januar-decembar 2016.</vt:lpstr>
      <vt:lpstr>Izvoz vina iz AP Vojvodine u EU  januar-decembar 2016.</vt:lpstr>
      <vt:lpstr>Za izvoz vina u EU neophodno je da dato vino prati  VI 1 obrazac (Propisan Uredbom Komisije (EK) 555/2008</vt:lpstr>
      <vt:lpstr>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Vino Novi Sad</dc:title>
  <dc:creator>Marko</dc:creator>
  <cp:lastModifiedBy>Dragica Samardžić</cp:lastModifiedBy>
  <cp:revision>24</cp:revision>
  <dcterms:created xsi:type="dcterms:W3CDTF">2017-02-10T16:01:37Z</dcterms:created>
  <dcterms:modified xsi:type="dcterms:W3CDTF">2017-02-13T09:35:08Z</dcterms:modified>
</cp:coreProperties>
</file>